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5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7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8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9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10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11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1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1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1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1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16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17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18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19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tags/tag16.xml" ContentType="application/vnd.openxmlformats-officedocument.presentationml.tags+xml"/>
  <Override PartName="/ppt/notesSlides/notesSlide19.xml" ContentType="application/vnd.openxmlformats-officedocument.presentationml.notesSlide+xml"/>
  <Override PartName="/ppt/tags/tag17.xml" ContentType="application/vnd.openxmlformats-officedocument.presentationml.tags+xml"/>
  <Override PartName="/ppt/notesSlides/notesSlide20.xml" ContentType="application/vnd.openxmlformats-officedocument.presentationml.notesSlide+xml"/>
  <Override PartName="/ppt/tags/tag18.xml" ContentType="application/vnd.openxmlformats-officedocument.presentationml.tags+xml"/>
  <Override PartName="/ppt/notesSlides/notesSlide21.xml" ContentType="application/vnd.openxmlformats-officedocument.presentationml.notesSlide+xml"/>
  <Override PartName="/ppt/tags/tag19.xml" ContentType="application/vnd.openxmlformats-officedocument.presentationml.tags+xml"/>
  <Override PartName="/ppt/notesSlides/notesSlide22.xml" ContentType="application/vnd.openxmlformats-officedocument.presentationml.notesSlide+xml"/>
  <Override PartName="/ppt/tags/tag20.xml" ContentType="application/vnd.openxmlformats-officedocument.presentationml.tags+xml"/>
  <Override PartName="/ppt/notesSlides/notesSlide23.xml" ContentType="application/vnd.openxmlformats-officedocument.presentationml.notesSlide+xml"/>
  <Override PartName="/ppt/tags/tag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7" r:id="rId2"/>
    <p:sldMasterId id="2147483661" r:id="rId3"/>
    <p:sldMasterId id="2147483665" r:id="rId4"/>
    <p:sldMasterId id="2147483670" r:id="rId5"/>
    <p:sldMasterId id="2147483676" r:id="rId6"/>
    <p:sldMasterId id="2147483682" r:id="rId7"/>
    <p:sldMasterId id="2147483688" r:id="rId8"/>
    <p:sldMasterId id="2147483692" r:id="rId9"/>
    <p:sldMasterId id="2147483697" r:id="rId10"/>
    <p:sldMasterId id="2147483701" r:id="rId11"/>
    <p:sldMasterId id="2147483705" r:id="rId12"/>
    <p:sldMasterId id="2147483711" r:id="rId13"/>
    <p:sldMasterId id="2147483716" r:id="rId14"/>
    <p:sldMasterId id="2147483720" r:id="rId15"/>
    <p:sldMasterId id="2147483724" r:id="rId16"/>
    <p:sldMasterId id="2147483730" r:id="rId17"/>
    <p:sldMasterId id="2147483735" r:id="rId18"/>
    <p:sldMasterId id="2147483741" r:id="rId19"/>
    <p:sldMasterId id="2147483747" r:id="rId20"/>
  </p:sldMasterIdLst>
  <p:notesMasterIdLst>
    <p:notesMasterId r:id="rId61"/>
  </p:notesMasterIdLst>
  <p:handoutMasterIdLst>
    <p:handoutMasterId r:id="rId62"/>
  </p:handoutMasterIdLst>
  <p:sldIdLst>
    <p:sldId id="256" r:id="rId21"/>
    <p:sldId id="289" r:id="rId22"/>
    <p:sldId id="319" r:id="rId23"/>
    <p:sldId id="312" r:id="rId24"/>
    <p:sldId id="311" r:id="rId25"/>
    <p:sldId id="310" r:id="rId26"/>
    <p:sldId id="313" r:id="rId27"/>
    <p:sldId id="315" r:id="rId28"/>
    <p:sldId id="316" r:id="rId29"/>
    <p:sldId id="317" r:id="rId30"/>
    <p:sldId id="314" r:id="rId31"/>
    <p:sldId id="320" r:id="rId32"/>
    <p:sldId id="321" r:id="rId33"/>
    <p:sldId id="322" r:id="rId34"/>
    <p:sldId id="323" r:id="rId35"/>
    <p:sldId id="328" r:id="rId36"/>
    <p:sldId id="330" r:id="rId37"/>
    <p:sldId id="333" r:id="rId38"/>
    <p:sldId id="334" r:id="rId39"/>
    <p:sldId id="335" r:id="rId40"/>
    <p:sldId id="336" r:id="rId41"/>
    <p:sldId id="337" r:id="rId42"/>
    <p:sldId id="332" r:id="rId43"/>
    <p:sldId id="290" r:id="rId44"/>
    <p:sldId id="344" r:id="rId45"/>
    <p:sldId id="342" r:id="rId46"/>
    <p:sldId id="343" r:id="rId47"/>
    <p:sldId id="338" r:id="rId48"/>
    <p:sldId id="298" r:id="rId49"/>
    <p:sldId id="299" r:id="rId50"/>
    <p:sldId id="300" r:id="rId51"/>
    <p:sldId id="305" r:id="rId52"/>
    <p:sldId id="347" r:id="rId53"/>
    <p:sldId id="345" r:id="rId54"/>
    <p:sldId id="348" r:id="rId55"/>
    <p:sldId id="350" r:id="rId56"/>
    <p:sldId id="351" r:id="rId57"/>
    <p:sldId id="352" r:id="rId58"/>
    <p:sldId id="318" r:id="rId59"/>
    <p:sldId id="303" r:id="rId60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7070"/>
    <a:srgbClr val="E96565"/>
    <a:srgbClr val="1D1A36"/>
    <a:srgbClr val="3C356F"/>
    <a:srgbClr val="3F1A46"/>
    <a:srgbClr val="262626"/>
    <a:srgbClr val="1B306B"/>
    <a:srgbClr val="FFCC00"/>
    <a:srgbClr val="F8F8F8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63" autoAdjust="0"/>
    <p:restoredTop sz="84255" autoAdjust="0"/>
  </p:normalViewPr>
  <p:slideViewPr>
    <p:cSldViewPr>
      <p:cViewPr varScale="1">
        <p:scale>
          <a:sx n="155" d="100"/>
          <a:sy n="155" d="100"/>
        </p:scale>
        <p:origin x="-1976" y="-112"/>
      </p:cViewPr>
      <p:guideLst>
        <p:guide orient="horz" pos="216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910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4" Type="http://schemas.openxmlformats.org/officeDocument/2006/relationships/slideMaster" Target="slideMasters/slideMaster14.xml"/><Relationship Id="rId15" Type="http://schemas.openxmlformats.org/officeDocument/2006/relationships/slideMaster" Target="slideMasters/slideMaster15.xml"/><Relationship Id="rId16" Type="http://schemas.openxmlformats.org/officeDocument/2006/relationships/slideMaster" Target="slideMasters/slideMaster16.xml"/><Relationship Id="rId17" Type="http://schemas.openxmlformats.org/officeDocument/2006/relationships/slideMaster" Target="slideMasters/slideMaster17.xml"/><Relationship Id="rId18" Type="http://schemas.openxmlformats.org/officeDocument/2006/relationships/slideMaster" Target="slideMasters/slideMaster18.xml"/><Relationship Id="rId19" Type="http://schemas.openxmlformats.org/officeDocument/2006/relationships/slideMaster" Target="slideMasters/slideMaster19.xml"/><Relationship Id="rId63" Type="http://schemas.openxmlformats.org/officeDocument/2006/relationships/printerSettings" Target="printerSettings/printerSettings1.bin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30.xml"/><Relationship Id="rId51" Type="http://schemas.openxmlformats.org/officeDocument/2006/relationships/slide" Target="slides/slide31.xml"/><Relationship Id="rId52" Type="http://schemas.openxmlformats.org/officeDocument/2006/relationships/slide" Target="slides/slide32.xml"/><Relationship Id="rId53" Type="http://schemas.openxmlformats.org/officeDocument/2006/relationships/slide" Target="slides/slide33.xml"/><Relationship Id="rId54" Type="http://schemas.openxmlformats.org/officeDocument/2006/relationships/slide" Target="slides/slide34.xml"/><Relationship Id="rId55" Type="http://schemas.openxmlformats.org/officeDocument/2006/relationships/slide" Target="slides/slide35.xml"/><Relationship Id="rId56" Type="http://schemas.openxmlformats.org/officeDocument/2006/relationships/slide" Target="slides/slide36.xml"/><Relationship Id="rId57" Type="http://schemas.openxmlformats.org/officeDocument/2006/relationships/slide" Target="slides/slide37.xml"/><Relationship Id="rId58" Type="http://schemas.openxmlformats.org/officeDocument/2006/relationships/slide" Target="slides/slide38.xml"/><Relationship Id="rId59" Type="http://schemas.openxmlformats.org/officeDocument/2006/relationships/slide" Target="slides/slide39.xml"/><Relationship Id="rId40" Type="http://schemas.openxmlformats.org/officeDocument/2006/relationships/slide" Target="slides/slide20.xml"/><Relationship Id="rId41" Type="http://schemas.openxmlformats.org/officeDocument/2006/relationships/slide" Target="slides/slide21.xml"/><Relationship Id="rId42" Type="http://schemas.openxmlformats.org/officeDocument/2006/relationships/slide" Target="slides/slide22.xml"/><Relationship Id="rId43" Type="http://schemas.openxmlformats.org/officeDocument/2006/relationships/slide" Target="slides/slide23.xml"/><Relationship Id="rId44" Type="http://schemas.openxmlformats.org/officeDocument/2006/relationships/slide" Target="slides/slide24.xml"/><Relationship Id="rId45" Type="http://schemas.openxmlformats.org/officeDocument/2006/relationships/slide" Target="slides/slide25.xml"/><Relationship Id="rId46" Type="http://schemas.openxmlformats.org/officeDocument/2006/relationships/slide" Target="slides/slide26.xml"/><Relationship Id="rId47" Type="http://schemas.openxmlformats.org/officeDocument/2006/relationships/slide" Target="slides/slide27.xml"/><Relationship Id="rId48" Type="http://schemas.openxmlformats.org/officeDocument/2006/relationships/slide" Target="slides/slide28.xml"/><Relationship Id="rId49" Type="http://schemas.openxmlformats.org/officeDocument/2006/relationships/slide" Target="slides/slide29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30" Type="http://schemas.openxmlformats.org/officeDocument/2006/relationships/slide" Target="slides/slide10.xml"/><Relationship Id="rId31" Type="http://schemas.openxmlformats.org/officeDocument/2006/relationships/slide" Target="slides/slide11.xml"/><Relationship Id="rId32" Type="http://schemas.openxmlformats.org/officeDocument/2006/relationships/slide" Target="slides/slide12.xml"/><Relationship Id="rId33" Type="http://schemas.openxmlformats.org/officeDocument/2006/relationships/slide" Target="slides/slide13.xml"/><Relationship Id="rId34" Type="http://schemas.openxmlformats.org/officeDocument/2006/relationships/slide" Target="slides/slide14.xml"/><Relationship Id="rId35" Type="http://schemas.openxmlformats.org/officeDocument/2006/relationships/slide" Target="slides/slide15.xml"/><Relationship Id="rId36" Type="http://schemas.openxmlformats.org/officeDocument/2006/relationships/slide" Target="slides/slide16.xml"/><Relationship Id="rId37" Type="http://schemas.openxmlformats.org/officeDocument/2006/relationships/slide" Target="slides/slide17.xml"/><Relationship Id="rId38" Type="http://schemas.openxmlformats.org/officeDocument/2006/relationships/slide" Target="slides/slide18.xml"/><Relationship Id="rId39" Type="http://schemas.openxmlformats.org/officeDocument/2006/relationships/slide" Target="slides/slide19.xml"/><Relationship Id="rId20" Type="http://schemas.openxmlformats.org/officeDocument/2006/relationships/slideMaster" Target="slideMasters/slideMaster20.xml"/><Relationship Id="rId21" Type="http://schemas.openxmlformats.org/officeDocument/2006/relationships/slide" Target="slides/slide1.xml"/><Relationship Id="rId22" Type="http://schemas.openxmlformats.org/officeDocument/2006/relationships/slide" Target="slides/slide2.xml"/><Relationship Id="rId23" Type="http://schemas.openxmlformats.org/officeDocument/2006/relationships/slide" Target="slides/slide3.xml"/><Relationship Id="rId24" Type="http://schemas.openxmlformats.org/officeDocument/2006/relationships/slide" Target="slides/slide4.xml"/><Relationship Id="rId25" Type="http://schemas.openxmlformats.org/officeDocument/2006/relationships/slide" Target="slides/slide5.xml"/><Relationship Id="rId26" Type="http://schemas.openxmlformats.org/officeDocument/2006/relationships/slide" Target="slides/slide6.xml"/><Relationship Id="rId27" Type="http://schemas.openxmlformats.org/officeDocument/2006/relationships/slide" Target="slides/slide7.xml"/><Relationship Id="rId28" Type="http://schemas.openxmlformats.org/officeDocument/2006/relationships/slide" Target="slides/slide8.xml"/><Relationship Id="rId29" Type="http://schemas.openxmlformats.org/officeDocument/2006/relationships/slide" Target="slides/slide9.xml"/><Relationship Id="rId60" Type="http://schemas.openxmlformats.org/officeDocument/2006/relationships/slide" Target="slides/slide40.xml"/><Relationship Id="rId61" Type="http://schemas.openxmlformats.org/officeDocument/2006/relationships/notesMaster" Target="notesMasters/notesMaster1.xml"/><Relationship Id="rId62" Type="http://schemas.openxmlformats.org/officeDocument/2006/relationships/handoutMaster" Target="handoutMasters/handoutMaster1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3/9/17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3/9/17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8588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616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776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846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389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486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9351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80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638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2194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72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641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1567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024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1267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7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962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68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Seriously. Don’t lose sight of this image. At first</a:t>
            </a:r>
            <a:r>
              <a:rPr lang="en-US" baseline="0" dirty="0"/>
              <a:t> it may feel intimidating. Knowing how little you know. But relish the opportunity and take the privileges it comes with.</a:t>
            </a:r>
          </a:p>
          <a:p>
            <a:endParaRPr lang="en-US" baseline="0" dirty="0"/>
          </a:p>
          <a:p>
            <a:r>
              <a:rPr lang="en-US" baseline="0" dirty="0"/>
              <a:t>You have permission to struggle. To fail. To not “get” everything immediately.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161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848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901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791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975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4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4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4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2.png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2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3.pn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Relationship Id="rId2" Type="http://schemas.openxmlformats.org/officeDocument/2006/relationships/image" Target="../media/image4.png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23359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4534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817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794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377610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611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42974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7224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3/9/17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63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424948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914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76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89238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3/9/17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74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6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9054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1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06200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3/9/17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99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6114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7475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434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45447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8455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12264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3/9/17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8224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3771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769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40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0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6399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6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1E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UCLA Extension 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00041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7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225480"/>
            <a:ext cx="9144000" cy="480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36355"/>
            <a:ext cx="2256037" cy="4234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06" y="266411"/>
            <a:ext cx="2565400" cy="36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7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rgbClr val="1E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284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2514600" y="6410337"/>
            <a:ext cx="6635269" cy="457748"/>
          </a:xfrm>
          <a:prstGeom prst="flowChartProcess">
            <a:avLst/>
          </a:prstGeom>
          <a:solidFill>
            <a:srgbClr val="1E4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387213"/>
            <a:ext cx="2256037" cy="42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2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3/9/17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10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3/9/17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307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372699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52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81943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3/9/17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8843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360730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6011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9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18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7437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12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1E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UCLA Extension 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00041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7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225480"/>
            <a:ext cx="9144000" cy="480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36355"/>
            <a:ext cx="2256037" cy="4234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06" y="266411"/>
            <a:ext cx="2565400" cy="36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36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rgbClr val="1E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6392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2514600" y="6410337"/>
            <a:ext cx="6635269" cy="457748"/>
          </a:xfrm>
          <a:prstGeom prst="flowChartProcess">
            <a:avLst/>
          </a:prstGeom>
          <a:solidFill>
            <a:srgbClr val="1E4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387213"/>
            <a:ext cx="2256037" cy="42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5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3/9/17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7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3/9/17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9289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02999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5534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258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134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413286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7594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39488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8010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191000" y="4060435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390606" y="4060403"/>
            <a:ext cx="3800394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Trilogy Education Services | </a:t>
            </a:r>
          </a:p>
        </p:txBody>
      </p:sp>
    </p:spTree>
    <p:extLst>
      <p:ext uri="{BB962C8B-B14F-4D97-AF65-F5344CB8AC3E}">
        <p14:creationId xmlns:p14="http://schemas.microsoft.com/office/powerpoint/2010/main" val="310594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3/9/17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188872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748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14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82026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3/9/17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22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988630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6073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6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2995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780375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3/9/17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52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57786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4" Type="http://schemas.openxmlformats.org/officeDocument/2006/relationships/theme" Target="../theme/theme10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4" Type="http://schemas.openxmlformats.org/officeDocument/2006/relationships/theme" Target="../theme/theme11.xml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6.xml"/><Relationship Id="rId6" Type="http://schemas.openxmlformats.org/officeDocument/2006/relationships/theme" Target="../theme/theme12.xml"/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theme" Target="../theme/theme13.xml"/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4" Type="http://schemas.openxmlformats.org/officeDocument/2006/relationships/theme" Target="../theme/theme14.xml"/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4" Type="http://schemas.openxmlformats.org/officeDocument/2006/relationships/theme" Target="../theme/theme15.xml"/><Relationship Id="rId1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61.xml"/><Relationship Id="rId6" Type="http://schemas.openxmlformats.org/officeDocument/2006/relationships/theme" Target="../theme/theme16.xml"/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5.xml"/><Relationship Id="rId5" Type="http://schemas.openxmlformats.org/officeDocument/2006/relationships/theme" Target="../theme/theme17.xml"/><Relationship Id="rId1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3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70.xml"/><Relationship Id="rId6" Type="http://schemas.openxmlformats.org/officeDocument/2006/relationships/theme" Target="../theme/theme18.xml"/><Relationship Id="rId1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7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theme" Target="../theme/theme19.xml"/><Relationship Id="rId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7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9.xml"/><Relationship Id="rId4" Type="http://schemas.openxmlformats.org/officeDocument/2006/relationships/slideLayout" Target="../slideLayouts/slideLayout80.xml"/><Relationship Id="rId5" Type="http://schemas.openxmlformats.org/officeDocument/2006/relationships/slideLayout" Target="../slideLayouts/slideLayout81.xml"/><Relationship Id="rId6" Type="http://schemas.openxmlformats.org/officeDocument/2006/relationships/theme" Target="../theme/theme20.xml"/><Relationship Id="rId1" Type="http://schemas.openxmlformats.org/officeDocument/2006/relationships/slideLayout" Target="../slideLayouts/slideLayout77.xml"/><Relationship Id="rId2" Type="http://schemas.openxmlformats.org/officeDocument/2006/relationships/slideLayout" Target="../slideLayouts/slideLayout7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theme" Target="../theme/theme4.xml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theme" Target="../theme/theme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theme" Target="../theme/theme6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theme" Target="../theme/theme7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4" Type="http://schemas.openxmlformats.org/officeDocument/2006/relationships/theme" Target="../theme/theme8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theme" Target="../theme/theme9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3/9/17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3/9/17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114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3/9/17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11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3/9/17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400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3/9/17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885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3/9/17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774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3/9/17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01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3/9/17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028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3/9/17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262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3/9/17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86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3/9/17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404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5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3/9/17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3/9/17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060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3/9/17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38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3/9/17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259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3/9/17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0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3/9/17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978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3/9/17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841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3/9/17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222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3/9/17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635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image" Target="../media/image13.png"/><Relationship Id="rId3" Type="http://schemas.openxmlformats.org/officeDocument/2006/relationships/image" Target="../media/image14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3.xml"/><Relationship Id="rId2" Type="http://schemas.openxmlformats.org/officeDocument/2006/relationships/image" Target="../media/image1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image" Target="../media/image8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hyperlink" Target="https://www.codeschool.com/courses/building-blocks-of-express-js" TargetMode="External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Server-Side!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April 26,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Day 39</a:t>
            </a:r>
          </a:p>
        </p:txBody>
      </p:sp>
    </p:spTree>
    <p:extLst>
      <p:ext uri="{BB962C8B-B14F-4D97-AF65-F5344CB8AC3E}">
        <p14:creationId xmlns:p14="http://schemas.microsoft.com/office/powerpoint/2010/main" val="96182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05800" y="6400800"/>
            <a:ext cx="92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You.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8001000" y="6172200"/>
            <a:ext cx="304800" cy="228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779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Let’s Begin…</a:t>
            </a:r>
          </a:p>
        </p:txBody>
      </p:sp>
    </p:spTree>
    <p:extLst>
      <p:ext uri="{BB962C8B-B14F-4D97-AF65-F5344CB8AC3E}">
        <p14:creationId xmlns:p14="http://schemas.microsoft.com/office/powerpoint/2010/main" val="388419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 me again…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visuals displayed on the 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What is a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6804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Definition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30" r="15754"/>
          <a:stretch/>
        </p:blipFill>
        <p:spPr>
          <a:xfrm>
            <a:off x="786245" y="1005244"/>
            <a:ext cx="7543800" cy="45343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5638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Server: </a:t>
            </a:r>
            <a:b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Machine and Code that handles requests and respond to them.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19600" y="1981200"/>
            <a:ext cx="3505200" cy="228600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16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 me again…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visuals displayed on the 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What are examples of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server-side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functions?</a:t>
            </a:r>
          </a:p>
        </p:txBody>
      </p:sp>
    </p:spTree>
    <p:extLst>
      <p:ext uri="{BB962C8B-B14F-4D97-AF65-F5344CB8AC3E}">
        <p14:creationId xmlns:p14="http://schemas.microsoft.com/office/powerpoint/2010/main" val="786846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553200" cy="653854"/>
          </a:xfrm>
        </p:spPr>
        <p:txBody>
          <a:bodyPr>
            <a:normAutofit/>
          </a:bodyPr>
          <a:lstStyle/>
          <a:p>
            <a:r>
              <a:rPr lang="en-US" dirty="0"/>
              <a:t>Server-Side Code in Action!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914400"/>
            <a:ext cx="8610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Visiting a URL and then being given an HTML page.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Visiting an API end-point that parse URL parameters to provide selective JSONs.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Clicking an invoice that provides a PDF report.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Image processing software that takes an image applies a filter, then saves the new version.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Google providing “results” relevant to your searches on other sites. </a:t>
            </a:r>
          </a:p>
        </p:txBody>
      </p:sp>
    </p:spTree>
    <p:extLst>
      <p:ext uri="{BB962C8B-B14F-4D97-AF65-F5344CB8AC3E}">
        <p14:creationId xmlns:p14="http://schemas.microsoft.com/office/powerpoint/2010/main" val="404831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553200" cy="653854"/>
          </a:xfrm>
        </p:spPr>
        <p:txBody>
          <a:bodyPr>
            <a:normAutofit/>
          </a:bodyPr>
          <a:lstStyle/>
          <a:p>
            <a:r>
              <a:rPr lang="en-US" dirty="0"/>
              <a:t>Server-Side Code in Action!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914400"/>
            <a:ext cx="8610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Visiting a URL and then being given an HTML page.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Visiting an API end-point that parse URL parameters to provide selective JSONs.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Clicking an invoice that provides a PDF report.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Image processing software that takes an image applies a filter, then saves the new version.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Google providing “results” relevant to your searches on other sites. 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838200"/>
            <a:ext cx="8458200" cy="175260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47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 me again…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visuals displayed on the 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What is a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9648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Definition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30" r="15754"/>
          <a:stretch/>
        </p:blipFill>
        <p:spPr>
          <a:xfrm>
            <a:off x="786245" y="1005244"/>
            <a:ext cx="7543800" cy="45343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5638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Client: </a:t>
            </a:r>
            <a:b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users’ personal machines that make “requests” of the server.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4400" y="2003327"/>
            <a:ext cx="2286000" cy="228600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Question:</a:t>
            </a:r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visuals displayed on the 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496408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How do the client and server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communicate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with one another?</a:t>
            </a:r>
          </a:p>
        </p:txBody>
      </p:sp>
    </p:spTree>
    <p:extLst>
      <p:ext uri="{BB962C8B-B14F-4D97-AF65-F5344CB8AC3E}">
        <p14:creationId xmlns:p14="http://schemas.microsoft.com/office/powerpoint/2010/main" val="291074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Moment of Caution</a:t>
            </a:r>
          </a:p>
        </p:txBody>
      </p:sp>
    </p:spTree>
    <p:extLst>
      <p:ext uri="{BB962C8B-B14F-4D97-AF65-F5344CB8AC3E}">
        <p14:creationId xmlns:p14="http://schemas.microsoft.com/office/powerpoint/2010/main" val="347505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Definition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30" r="15754"/>
          <a:stretch/>
        </p:blipFill>
        <p:spPr>
          <a:xfrm>
            <a:off x="786245" y="1005244"/>
            <a:ext cx="7543800" cy="45343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5638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Clients and Servers communicate back and forth using a series of understood communications defined by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HTTP / HTTPs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43200" y="1005244"/>
            <a:ext cx="2286000" cy="4328756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28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Full-Stack Development</a:t>
            </a:r>
          </a:p>
        </p:txBody>
      </p:sp>
      <p:pic>
        <p:nvPicPr>
          <p:cNvPr id="3" name="Picture 2" descr="C:\Users\ahaque89\Downloads\MEAN Deployment Strategy - Page 1 (2)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" t="13635" r="3151" b="5248"/>
          <a:stretch/>
        </p:blipFill>
        <p:spPr bwMode="auto">
          <a:xfrm>
            <a:off x="57398" y="740473"/>
            <a:ext cx="8948716" cy="42120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/>
          <p:cNvSpPr/>
          <p:nvPr/>
        </p:nvSpPr>
        <p:spPr>
          <a:xfrm>
            <a:off x="-1" y="4908485"/>
            <a:ext cx="9155741" cy="14923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visuals displayed on the 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</p:spTree>
    <p:extLst>
      <p:ext uri="{BB962C8B-B14F-4D97-AF65-F5344CB8AC3E}">
        <p14:creationId xmlns:p14="http://schemas.microsoft.com/office/powerpoint/2010/main" val="48332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Full-Stack Development</a:t>
            </a:r>
          </a:p>
        </p:txBody>
      </p:sp>
      <p:pic>
        <p:nvPicPr>
          <p:cNvPr id="3" name="Picture 2" descr="C:\Users\ahaque89\Downloads\MEAN Deployment Strategy - Page 1 (2)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" t="13635" r="3151" b="5248"/>
          <a:stretch/>
        </p:blipFill>
        <p:spPr bwMode="auto">
          <a:xfrm>
            <a:off x="57398" y="740473"/>
            <a:ext cx="8948716" cy="42120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/>
          <p:cNvSpPr/>
          <p:nvPr/>
        </p:nvSpPr>
        <p:spPr>
          <a:xfrm>
            <a:off x="-1" y="4908485"/>
            <a:ext cx="9155741" cy="14923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a way think of this as being </a:t>
            </a:r>
            <a:r>
              <a:rPr lang="en-US" sz="2400" b="1" u="sng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two distinct machines.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u="sng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 server  is one machine and the client is a second machine.</a:t>
            </a:r>
          </a:p>
        </p:txBody>
      </p:sp>
    </p:spTree>
    <p:extLst>
      <p:ext uri="{BB962C8B-B14F-4D97-AF65-F5344CB8AC3E}">
        <p14:creationId xmlns:p14="http://schemas.microsoft.com/office/powerpoint/2010/main" val="334516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Digging Deep into Server</a:t>
            </a:r>
          </a:p>
        </p:txBody>
      </p:sp>
    </p:spTree>
    <p:extLst>
      <p:ext uri="{BB962C8B-B14F-4D97-AF65-F5344CB8AC3E}">
        <p14:creationId xmlns:p14="http://schemas.microsoft.com/office/powerpoint/2010/main" val="327122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Visualizing Servers</a:t>
            </a:r>
          </a:p>
        </p:txBody>
      </p:sp>
      <p:pic>
        <p:nvPicPr>
          <p:cNvPr id="3" name="Picture 2" descr="http://jvzoohost.com/img/jvZoo-images/solutions-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762000"/>
            <a:ext cx="5638800" cy="478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304801" y="5486400"/>
            <a:ext cx="8368144" cy="83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Server Hardware look like large, ruggedized versions of desktop computers. </a:t>
            </a:r>
          </a:p>
        </p:txBody>
      </p:sp>
    </p:spTree>
    <p:extLst>
      <p:ext uri="{BB962C8B-B14F-4D97-AF65-F5344CB8AC3E}">
        <p14:creationId xmlns:p14="http://schemas.microsoft.com/office/powerpoint/2010/main" val="69308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Visualizing Servers</a:t>
            </a:r>
          </a:p>
        </p:txBody>
      </p:sp>
      <p:pic>
        <p:nvPicPr>
          <p:cNvPr id="3" name="Picture 2" descr="http://jvzoohost.com/img/jvZoo-images/solutions-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209800"/>
            <a:ext cx="2406203" cy="204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304801" y="5486400"/>
            <a:ext cx="8368144" cy="83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These machines (and their respective code) handle all of the requests coming in from browsers accessing a website.</a:t>
            </a:r>
          </a:p>
        </p:txBody>
      </p:sp>
      <p:pic>
        <p:nvPicPr>
          <p:cNvPr id="6" name="Picture 2" descr="http://worldartsme.com/images/cartoon-laptop-computer-clipart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78640"/>
            <a:ext cx="1189685" cy="99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orldartsme.com/images/cartoon-laptop-computer-clipart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29" y="2841443"/>
            <a:ext cx="1189685" cy="99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orldartsme.com/images/cartoon-laptop-computer-clipart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43" y="4371622"/>
            <a:ext cx="1189685" cy="99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orldartsme.com/images/cartoon-laptop-computer-clipart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990600"/>
            <a:ext cx="1189685" cy="99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orldartsme.com/images/cartoon-laptop-computer-clipart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028" y="854664"/>
            <a:ext cx="1189685" cy="99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orldartsme.com/images/cartoon-laptop-computer-clipart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485" y="2841443"/>
            <a:ext cx="1189685" cy="99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orldartsme.com/images/cartoon-laptop-computer-clipart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974" y="4431574"/>
            <a:ext cx="1189685" cy="99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>
            <a:off x="2209800" y="3338880"/>
            <a:ext cx="10668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209800" y="2173514"/>
            <a:ext cx="1066800" cy="4172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247760" y="1662893"/>
            <a:ext cx="250970" cy="46914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788032" y="1985474"/>
            <a:ext cx="446614" cy="44187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005202" y="3289353"/>
            <a:ext cx="1041457" cy="470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5365275" y="4273957"/>
            <a:ext cx="520728" cy="40417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3229970" y="4151375"/>
            <a:ext cx="457637" cy="26823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76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Servers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visuals displayed on the 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  <p:pic>
        <p:nvPicPr>
          <p:cNvPr id="1026" name="Picture 2" descr="http://images.hayneedle.com/mgen/master:KD44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66800"/>
            <a:ext cx="47244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257799" y="2781300"/>
            <a:ext cx="3415145" cy="1295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Where does the server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live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3745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553200" cy="653854"/>
          </a:xfrm>
        </p:spPr>
        <p:txBody>
          <a:bodyPr>
            <a:normAutofit/>
          </a:bodyPr>
          <a:lstStyle/>
          <a:p>
            <a:r>
              <a:rPr lang="en-US" dirty="0"/>
              <a:t>Where Do Servers Live?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914400"/>
            <a:ext cx="8610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Servers live in dedicated hardware intended to handle </a:t>
            </a:r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the requests and responses of many clients.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Servers can live most often live on cloud platforms like AWS,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Google Cloud, etc.</a:t>
            </a:r>
          </a:p>
        </p:txBody>
      </p:sp>
      <p:pic>
        <p:nvPicPr>
          <p:cNvPr id="6146" name="Picture 2" descr="https://upload.wikimedia.org/wikipedia/commons/thumb/1/1d/AmazonWebservices_Logo.svg/2000px-AmazonWebservices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15" y="3505200"/>
            <a:ext cx="3273425" cy="130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hortonworks.com/wp-content/uploads/2015/01/Google-CloudPlatform_VerticalLockup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39" y="3465042"/>
            <a:ext cx="3489321" cy="244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penrodcrm.com/sites/default/files/10178001_690480884344260_5462914783439954177_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776645"/>
            <a:ext cx="3124200" cy="115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52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0" y="1371600"/>
            <a:ext cx="3581400" cy="4267200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624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Servers During Development</a:t>
            </a:r>
          </a:p>
        </p:txBody>
      </p:sp>
      <p:pic>
        <p:nvPicPr>
          <p:cNvPr id="5122" name="Picture 2" descr="http://worldartsme.com/images/cartoon-laptop-computer-clipart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401" y="2700374"/>
            <a:ext cx="1924845" cy="160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worldartsme.com/images/cartoon-laptop-computer-clipart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171" y="3931433"/>
            <a:ext cx="1822422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://jvzoohost.com/img/jvZoo-images/solutions-serv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084" y="1600200"/>
            <a:ext cx="1957231" cy="166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406240" y="3505200"/>
            <a:ext cx="3498273" cy="45719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406241" y="938568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localhost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479198" y="5683699"/>
            <a:ext cx="3415145" cy="1295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browser</a:t>
            </a:r>
          </a:p>
        </p:txBody>
      </p:sp>
      <p:cxnSp>
        <p:nvCxnSpPr>
          <p:cNvPr id="11" name="Curved Connector 10"/>
          <p:cNvCxnSpPr>
            <a:stCxn id="5122" idx="0"/>
          </p:cNvCxnSpPr>
          <p:nvPr/>
        </p:nvCxnSpPr>
        <p:spPr>
          <a:xfrm rot="5400000" flipH="1" flipV="1">
            <a:off x="4527331" y="1781165"/>
            <a:ext cx="599702" cy="1238717"/>
          </a:xfrm>
          <a:prstGeom prst="curvedConnector2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5122" idx="2"/>
          </p:cNvCxnSpPr>
          <p:nvPr/>
        </p:nvCxnSpPr>
        <p:spPr>
          <a:xfrm rot="16200000" flipH="1">
            <a:off x="4269782" y="4248068"/>
            <a:ext cx="1114798" cy="1238714"/>
          </a:xfrm>
          <a:prstGeom prst="curvedConnector2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136222" y="1143000"/>
            <a:ext cx="3121794" cy="457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Important Note: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During development our personal computers will be able to simulate both.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We will create a “local server”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And then use our browser to interact with it.</a:t>
            </a:r>
          </a:p>
        </p:txBody>
      </p:sp>
    </p:spTree>
    <p:extLst>
      <p:ext uri="{BB962C8B-B14F-4D97-AF65-F5344CB8AC3E}">
        <p14:creationId xmlns:p14="http://schemas.microsoft.com/office/powerpoint/2010/main" val="176232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“Server”</a:t>
            </a:r>
          </a:p>
        </p:txBody>
      </p:sp>
    </p:spTree>
    <p:extLst>
      <p:ext uri="{BB962C8B-B14F-4D97-AF65-F5344CB8AC3E}">
        <p14:creationId xmlns:p14="http://schemas.microsoft.com/office/powerpoint/2010/main" val="318944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839965" y="5886430"/>
            <a:ext cx="3540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Seriously… Try to learn this now.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185058" y="820959"/>
            <a:ext cx="8850086" cy="225534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Node + Express Servers and Routing are two of the</a:t>
            </a:r>
          </a:p>
          <a:p>
            <a:pPr marL="0" indent="0" algn="ctr">
              <a:buNone/>
            </a:pP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MOST IMPORTANT CONCEPTS</a:t>
            </a:r>
          </a:p>
          <a:p>
            <a:pPr marL="0" indent="0" algn="ctr"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ENTIRE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program.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</a:p>
        </p:txBody>
      </p:sp>
      <p:pic>
        <p:nvPicPr>
          <p:cNvPr id="2052" name="Picture 4" descr="http://images.sequart.org/images/Star-Wars-still-use-the-force-luke-e14151320767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6" y="3076305"/>
            <a:ext cx="554355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70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Creating a Server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0" y="914400"/>
            <a:ext cx="8610600" cy="525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our purposes, “creating a server” equates to writing the code that handles what the server will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do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It’s important to note that even though you pay for server-side hardware, you still need to create the code that goes inside.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This code you create handles things like: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Connections to the database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Handling client-side URL requests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Performing server-side processes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Authenticating user requests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Logging client requests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13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Big Box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35627" y="725557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1234789"/>
            <a:ext cx="5029200" cy="48612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791200" y="1234789"/>
            <a:ext cx="3121794" cy="13638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Throughout this week… imagine your server to be a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big, empty box.</a:t>
            </a:r>
          </a:p>
          <a:p>
            <a:endParaRPr lang="en-US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will be adding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snippets and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modules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to give our big, empty box the powers to </a:t>
            </a:r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do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stuff in response to all the requests that come in.</a:t>
            </a:r>
            <a:endParaRPr lang="en-US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45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Inside the Box: Connections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1234789"/>
            <a:ext cx="5029200" cy="48612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35627" y="725557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-107373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Listen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791200" y="1234789"/>
            <a:ext cx="3121794" cy="13638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We’ll add listener such that the server can “begin” listening for requests.</a:t>
            </a:r>
            <a:endParaRPr lang="en-US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3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Inside the Box: Parsing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1234789"/>
            <a:ext cx="5029200" cy="48612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35627" y="725557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-107373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Listen</a:t>
            </a:r>
          </a:p>
        </p:txBody>
      </p:sp>
      <p:sp>
        <p:nvSpPr>
          <p:cNvPr id="9" name="Rectangle 8"/>
          <p:cNvSpPr/>
          <p:nvPr/>
        </p:nvSpPr>
        <p:spPr>
          <a:xfrm>
            <a:off x="2994314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277341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URL Parse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791200" y="1234789"/>
            <a:ext cx="3121794" cy="13638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We’ll give our server the ability to “parse” URLs that the user requests.</a:t>
            </a:r>
            <a:endParaRPr lang="en-US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05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Inside the Box: Routing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1234789"/>
            <a:ext cx="5029200" cy="48612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35627" y="725557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-107373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Listen</a:t>
            </a:r>
          </a:p>
        </p:txBody>
      </p:sp>
      <p:sp>
        <p:nvSpPr>
          <p:cNvPr id="9" name="Rectangle 8"/>
          <p:cNvSpPr/>
          <p:nvPr/>
        </p:nvSpPr>
        <p:spPr>
          <a:xfrm>
            <a:off x="2994314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277341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URL Parse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9600" y="2629974"/>
            <a:ext cx="4365914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111827" y="2756358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Route Handling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791200" y="1234788"/>
            <a:ext cx="3121794" cy="2157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Then based on the URL’s keywords, our server will be able to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route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(or direct the flow of logic to initiate other processes)</a:t>
            </a:r>
          </a:p>
        </p:txBody>
      </p:sp>
    </p:spTree>
    <p:extLst>
      <p:ext uri="{BB962C8B-B14F-4D97-AF65-F5344CB8AC3E}">
        <p14:creationId xmlns:p14="http://schemas.microsoft.com/office/powerpoint/2010/main" val="121597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Inside the Box: Sending Files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1234789"/>
            <a:ext cx="5029200" cy="48612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35627" y="725557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-107373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Listen</a:t>
            </a:r>
          </a:p>
        </p:txBody>
      </p:sp>
      <p:sp>
        <p:nvSpPr>
          <p:cNvPr id="9" name="Rectangle 8"/>
          <p:cNvSpPr/>
          <p:nvPr/>
        </p:nvSpPr>
        <p:spPr>
          <a:xfrm>
            <a:off x="2994314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277341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URL Parse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9600" y="2629974"/>
            <a:ext cx="4365914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111827" y="2756358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Route Handling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9600" y="3719917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-107373" y="3933511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Send HTML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974028" y="3731087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257055" y="3944681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Send JSON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5791200" y="1234788"/>
            <a:ext cx="3121794" cy="2157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subsequent process may be to send an HTML file to be rendered or to send a JSON file to be rendered…</a:t>
            </a:r>
          </a:p>
        </p:txBody>
      </p:sp>
    </p:spTree>
    <p:extLst>
      <p:ext uri="{BB962C8B-B14F-4D97-AF65-F5344CB8AC3E}">
        <p14:creationId xmlns:p14="http://schemas.microsoft.com/office/powerpoint/2010/main" val="177687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Inside the Box: Receiving Posts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1234789"/>
            <a:ext cx="5029200" cy="48612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35627" y="725557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-107373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Listen</a:t>
            </a:r>
          </a:p>
        </p:txBody>
      </p:sp>
      <p:sp>
        <p:nvSpPr>
          <p:cNvPr id="9" name="Rectangle 8"/>
          <p:cNvSpPr/>
          <p:nvPr/>
        </p:nvSpPr>
        <p:spPr>
          <a:xfrm>
            <a:off x="2994314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277341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URL Parse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9600" y="2629974"/>
            <a:ext cx="4365914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111827" y="2756358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Route Handling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9600" y="3719917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-107373" y="3933511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Send HTML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974028" y="3731087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257055" y="3944681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Send JSON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9600" y="4775989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-107373" y="4989583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Receive POSTs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5791200" y="1234788"/>
            <a:ext cx="3121794" cy="2157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may also have a new module to handle receiving user’s POST requests (i.e. the data they send the server)</a:t>
            </a:r>
          </a:p>
        </p:txBody>
      </p:sp>
    </p:spTree>
    <p:extLst>
      <p:ext uri="{BB962C8B-B14F-4D97-AF65-F5344CB8AC3E}">
        <p14:creationId xmlns:p14="http://schemas.microsoft.com/office/powerpoint/2010/main" val="372463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Inside the Box: Performing Logic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1234789"/>
            <a:ext cx="5029200" cy="48612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35627" y="725557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-107373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Listen</a:t>
            </a:r>
          </a:p>
        </p:txBody>
      </p:sp>
      <p:sp>
        <p:nvSpPr>
          <p:cNvPr id="9" name="Rectangle 8"/>
          <p:cNvSpPr/>
          <p:nvPr/>
        </p:nvSpPr>
        <p:spPr>
          <a:xfrm>
            <a:off x="2994314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277341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URL Parse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9600" y="2629974"/>
            <a:ext cx="4365914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111827" y="2756358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Route Handling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9600" y="3719917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-107373" y="3933511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Send HTML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974028" y="3731087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257055" y="3944681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Send JSON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9600" y="4775989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-107373" y="4989583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Receive POSTs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978398" y="4799840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2261425" y="5013434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Server Side Logic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5791200" y="1234788"/>
            <a:ext cx="3121794" cy="2157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may also have complex server-side logic that we want to initiate in response to user’s visiting a route endpoint or sending us data.</a:t>
            </a:r>
          </a:p>
        </p:txBody>
      </p:sp>
    </p:spTree>
    <p:extLst>
      <p:ext uri="{BB962C8B-B14F-4D97-AF65-F5344CB8AC3E}">
        <p14:creationId xmlns:p14="http://schemas.microsoft.com/office/powerpoint/2010/main" val="122490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Inside the Box: And More!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1234789"/>
            <a:ext cx="5029200" cy="48612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35627" y="725557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-107373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Listen</a:t>
            </a:r>
          </a:p>
        </p:txBody>
      </p:sp>
      <p:sp>
        <p:nvSpPr>
          <p:cNvPr id="9" name="Rectangle 8"/>
          <p:cNvSpPr/>
          <p:nvPr/>
        </p:nvSpPr>
        <p:spPr>
          <a:xfrm>
            <a:off x="2994314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277341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URL Parse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9600" y="2629974"/>
            <a:ext cx="4365914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111827" y="2756358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Route Handling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9600" y="3719917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-107373" y="3933511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Send HTML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974028" y="3731087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257055" y="3944681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Send JSON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9600" y="4775989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-107373" y="4989583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Receive POSTs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978398" y="4799840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2261425" y="5013434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Server Side Logic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52400" y="5751583"/>
            <a:ext cx="4323113" cy="2306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-982840" y="5713254"/>
            <a:ext cx="7452078" cy="1541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And More!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5791200" y="1234788"/>
            <a:ext cx="3121794" cy="48612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But it doesn’t stop there!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may add in functionality for authentication, logging requests, connecting to databases, and so much more.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But always remember… we’re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coding out these functionalities into our box!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49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9986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Forewarning: This is the </a:t>
            </a:r>
            <a:r>
              <a:rPr lang="en-US" sz="24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HARD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Stuff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990600"/>
            <a:ext cx="8610600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These next three weeks are some of the hardest to grasp.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300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But are also some of the most important.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300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This is where you go from humble HTML, CSS hackers to full-stack, employable engineers.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>
                <a:latin typeface="Arial" panose="020B0604020202020204" pitchFamily="34" charset="0"/>
                <a:cs typeface="Arial" panose="020B0604020202020204" pitchFamily="34" charset="0"/>
              </a:rPr>
              <a:t>Bring </a:t>
            </a:r>
            <a:r>
              <a:rPr lang="en-US" sz="2300" smtClean="0">
                <a:latin typeface="Arial" panose="020B0604020202020204" pitchFamily="34" charset="0"/>
                <a:cs typeface="Arial" panose="020B0604020202020204" pitchFamily="34" charset="0"/>
              </a:rPr>
              <a:t>your 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A-Game!!!</a:t>
            </a:r>
          </a:p>
        </p:txBody>
      </p:sp>
      <p:pic>
        <p:nvPicPr>
          <p:cNvPr id="6" name="Picture 2" descr="reactions confused eminem listening listen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396" y="3200400"/>
            <a:ext cx="4015604" cy="314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-152400" y="5901951"/>
            <a:ext cx="5105400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Don’t let this be you!</a:t>
            </a:r>
            <a:endParaRPr lang="en-US" sz="2300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3733800" y="5410200"/>
            <a:ext cx="1318396" cy="45720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82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Coding!</a:t>
            </a:r>
          </a:p>
        </p:txBody>
      </p:sp>
    </p:spTree>
    <p:extLst>
      <p:ext uri="{BB962C8B-B14F-4D97-AF65-F5344CB8AC3E}">
        <p14:creationId xmlns:p14="http://schemas.microsoft.com/office/powerpoint/2010/main" val="1719208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How to Succeed Through the Full-Stack Apocalypse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905844"/>
            <a:ext cx="861060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Form a Study Group Now</a:t>
            </a:r>
            <a:b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Get in the habit of explaining in-class exercises to one another. Work together on homework assignments.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Take notes!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Jot down concepts or key ideas that come out of activities. This class isn’t a lecture, but it may help you keep things straight!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000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Ask “Conceptual” Questions</a:t>
            </a:r>
            <a:b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Don’t let big picture ideas gloss over you. Be courageous and ask questions in class. (Don’t worry -- if your question isn’t relevant, we’ll let you know. But if it is, you owe it to yourself to understand!)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Come to Office Hours</a:t>
            </a:r>
            <a:b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As things get trickier, we’ll be available to review any concepts during office hours. Come to these. Ask questions! We want to help.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40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How to Succeed Through the Full-Stack Apocalypse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4423763"/>
            <a:ext cx="861060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b="1" u="sng" dirty="0">
                <a:latin typeface="Arial" panose="020B0604020202020204" pitchFamily="34" charset="0"/>
                <a:cs typeface="Arial" panose="020B0604020202020204" pitchFamily="34" charset="0"/>
              </a:rPr>
              <a:t>5. Get a Code School Trial Account</a:t>
            </a:r>
            <a:br>
              <a:rPr lang="en-US" sz="23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Then immediately start completing the Building Blocks of Express.js course. It’s </a:t>
            </a:r>
            <a:r>
              <a:rPr lang="en-US" sz="2300" i="1" dirty="0">
                <a:latin typeface="Arial" panose="020B0604020202020204" pitchFamily="34" charset="0"/>
                <a:cs typeface="Arial" panose="020B0604020202020204" pitchFamily="34" charset="0"/>
              </a:rPr>
              <a:t>very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good. </a:t>
            </a:r>
            <a:b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https://www.codeschool.com/courses/building-blocks-of-express-js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300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4545" b="43333"/>
          <a:stretch/>
        </p:blipFill>
        <p:spPr>
          <a:xfrm>
            <a:off x="0" y="762000"/>
            <a:ext cx="9144000" cy="349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4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How to Succeed Through the Full-Stack Apocalypse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762000"/>
            <a:ext cx="86106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u="sng" dirty="0">
                <a:latin typeface="Arial" panose="020B0604020202020204" pitchFamily="34" charset="0"/>
                <a:cs typeface="Arial" panose="020B0604020202020204" pitchFamily="34" charset="0"/>
              </a:rPr>
              <a:t>6. Lastly, be confident !!!</a:t>
            </a:r>
          </a:p>
          <a:p>
            <a:r>
              <a:rPr lang="en-US" sz="2300" b="1" u="sng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3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There is zero reason to get despondent at this point. If you’ve made it this far, you’ve proven that you have what it takes to succeed. 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Keep going!</a:t>
            </a:r>
          </a:p>
        </p:txBody>
      </p:sp>
      <p:pic>
        <p:nvPicPr>
          <p:cNvPr id="3074" name="Picture 2" descr="go team you can do it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924708"/>
            <a:ext cx="5562600" cy="348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40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Our Mantra…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3048000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When it comes to web development…</a:t>
            </a:r>
          </a:p>
        </p:txBody>
      </p:sp>
    </p:spTree>
    <p:extLst>
      <p:ext uri="{BB962C8B-B14F-4D97-AF65-F5344CB8AC3E}">
        <p14:creationId xmlns:p14="http://schemas.microsoft.com/office/powerpoint/2010/main" val="99468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Our Mantra…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743200"/>
            <a:ext cx="8610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i="1" dirty="0">
                <a:latin typeface="Arial" panose="020B0604020202020204" pitchFamily="34" charset="0"/>
                <a:cs typeface="Arial" panose="020B0604020202020204" pitchFamily="34" charset="0"/>
              </a:rPr>
              <a:t>I know </a:t>
            </a:r>
            <a:r>
              <a:rPr lang="en-US" sz="8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nothing.</a:t>
            </a:r>
          </a:p>
        </p:txBody>
      </p:sp>
    </p:spTree>
    <p:extLst>
      <p:ext uri="{BB962C8B-B14F-4D97-AF65-F5344CB8AC3E}">
        <p14:creationId xmlns:p14="http://schemas.microsoft.com/office/powerpoint/2010/main" val="409652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_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UCL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4_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2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2_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_UCL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UT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UT_Theme" id="{3E61B1EA-1310-46A0-B6DA-7DD1D9358867}" vid="{58FA67FA-40E8-458F-BB6E-1B9C39E99343}"/>
    </a:ext>
  </a:extLst>
</a:theme>
</file>

<file path=ppt/theme/theme18.xml><?xml version="1.0" encoding="utf-8"?>
<a:theme xmlns:a="http://schemas.openxmlformats.org/drawingml/2006/main" name="5_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3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3_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CF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UCF_Theme" id="{C83D9D28-1503-46AE-95A4-A6562110F3ED}" vid="{FD728935-2AB7-4AA8-96A9-760B0AD71397}"/>
    </a:ext>
  </a:extLst>
</a:theme>
</file>

<file path=ppt/theme/theme5.xml><?xml version="1.0" encoding="utf-8"?>
<a:theme xmlns:a="http://schemas.openxmlformats.org/drawingml/2006/main" name="2_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UCLA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UCLA_Theme" id="{A2431CA4-1044-4929-B4FB-86CA7663FF6A}" vid="{CE460097-7887-443E-823B-A8F2C5D701C7}"/>
    </a:ext>
  </a:extLst>
</a:theme>
</file>

<file path=ppt/theme/theme9.xml><?xml version="1.0" encoding="utf-8"?>
<a:theme xmlns:a="http://schemas.openxmlformats.org/drawingml/2006/main" name="3_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12575</TotalTime>
  <Words>1274</Words>
  <Application>Microsoft Macintosh PowerPoint</Application>
  <PresentationFormat>On-screen Show (4:3)</PresentationFormat>
  <Paragraphs>215</Paragraphs>
  <Slides>40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20</vt:i4>
      </vt:variant>
      <vt:variant>
        <vt:lpstr>Slide Titles</vt:lpstr>
      </vt:variant>
      <vt:variant>
        <vt:i4>40</vt:i4>
      </vt:variant>
    </vt:vector>
  </HeadingPairs>
  <TitlesOfParts>
    <vt:vector size="60" baseType="lpstr">
      <vt:lpstr>UCF - Theme</vt:lpstr>
      <vt:lpstr>Rutgers - Theme</vt:lpstr>
      <vt:lpstr>1_Rutgers - Theme</vt:lpstr>
      <vt:lpstr>UCF_Theme</vt:lpstr>
      <vt:lpstr>2_Rutgers - Theme</vt:lpstr>
      <vt:lpstr>Unbranded</vt:lpstr>
      <vt:lpstr>UTAustin</vt:lpstr>
      <vt:lpstr>UCLA_Theme</vt:lpstr>
      <vt:lpstr>3_Rutgers - Theme</vt:lpstr>
      <vt:lpstr>1_Unbranded</vt:lpstr>
      <vt:lpstr>1_UTAustin</vt:lpstr>
      <vt:lpstr>UCLA</vt:lpstr>
      <vt:lpstr>4_Rutgers - Theme</vt:lpstr>
      <vt:lpstr>2_Unbranded</vt:lpstr>
      <vt:lpstr>2_UTAustin</vt:lpstr>
      <vt:lpstr>1_UCLA</vt:lpstr>
      <vt:lpstr>UT_Theme</vt:lpstr>
      <vt:lpstr>5_Rutgers - Theme</vt:lpstr>
      <vt:lpstr>3_Unbranded</vt:lpstr>
      <vt:lpstr>3_UTAustin</vt:lpstr>
      <vt:lpstr>Server-Side!</vt:lpstr>
      <vt:lpstr>A Moment of Caution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Remember Our Mantra…</vt:lpstr>
      <vt:lpstr>Remember Our Mantra…</vt:lpstr>
      <vt:lpstr>PowerPoint Presentation</vt:lpstr>
      <vt:lpstr>So Let’s Begin…</vt:lpstr>
      <vt:lpstr>Remind me again…</vt:lpstr>
      <vt:lpstr>Server Definition</vt:lpstr>
      <vt:lpstr>Remind me again…</vt:lpstr>
      <vt:lpstr>Server-Side Code in Action!</vt:lpstr>
      <vt:lpstr>Server-Side Code in Action!</vt:lpstr>
      <vt:lpstr>Remind me again…</vt:lpstr>
      <vt:lpstr>Client Definition</vt:lpstr>
      <vt:lpstr>Bonus Question:</vt:lpstr>
      <vt:lpstr>HTTP Definition</vt:lpstr>
      <vt:lpstr>Full-Stack Development</vt:lpstr>
      <vt:lpstr>Full-Stack Development</vt:lpstr>
      <vt:lpstr>Digging Deep into Server</vt:lpstr>
      <vt:lpstr>PowerPoint Presentation</vt:lpstr>
      <vt:lpstr>PowerPoint Presentation</vt:lpstr>
      <vt:lpstr>Visualizing Servers</vt:lpstr>
      <vt:lpstr>Where Do Servers Live?</vt:lpstr>
      <vt:lpstr>PowerPoint Presentation</vt:lpstr>
      <vt:lpstr>Building a “Server”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Let’s Get Coding!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Jlsakdj;flkjasdf afslkdjf;alsdfj</cp:lastModifiedBy>
  <cp:revision>1676</cp:revision>
  <cp:lastPrinted>2016-01-30T16:23:56Z</cp:lastPrinted>
  <dcterms:created xsi:type="dcterms:W3CDTF">2015-01-20T17:19:00Z</dcterms:created>
  <dcterms:modified xsi:type="dcterms:W3CDTF">2017-03-09T18:44:21Z</dcterms:modified>
</cp:coreProperties>
</file>